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d813745c9294ad2" /><Relationship Type="http://schemas.openxmlformats.org/officeDocument/2006/relationships/extended-properties" Target="/docProps/app.xml" Id="Rc99d100afd1b4d7a" /><Relationship Type="http://schemas.openxmlformats.org/officeDocument/2006/relationships/officeDocument" Target="/ppt/presentation.xml" Id="R9ce39391f4384e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eb8a4ff577429b"/>
  </p:sldMasterIdLst>
  <p:notesMasterIdLst>
    <p:notesMasterId xmlns:r="http://schemas.openxmlformats.org/officeDocument/2006/relationships" r:id="R3edfb721a0194887"/>
  </p:notesMasterIdLst>
  <p:sldIdLst>
    <p:sldId xmlns:r="http://schemas.openxmlformats.org/officeDocument/2006/relationships" id="256" r:id="Rf95ced1a9a51445a"/>
    <p:sldId xmlns:r="http://schemas.openxmlformats.org/officeDocument/2006/relationships" id="257" r:id="Rd66cc8fc3a9d47a8"/>
    <p:sldId xmlns:r="http://schemas.openxmlformats.org/officeDocument/2006/relationships" id="258" r:id="R4cf11f4027e647e4"/>
    <p:sldId xmlns:r="http://schemas.openxmlformats.org/officeDocument/2006/relationships" id="259" r:id="Re79b1d7e39f84cae"/>
    <p:sldId xmlns:r="http://schemas.openxmlformats.org/officeDocument/2006/relationships" id="260" r:id="Rba01dba5b8134e61"/>
    <p:sldId xmlns:r="http://schemas.openxmlformats.org/officeDocument/2006/relationships" id="261" r:id="R4cc23e62e69a4fb9"/>
    <p:sldId xmlns:r="http://schemas.openxmlformats.org/officeDocument/2006/relationships" id="262" r:id="R142eb867e86a4cb4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997ab2b3ac874b3a" /><Relationship Type="http://schemas.openxmlformats.org/officeDocument/2006/relationships/slideMaster" Target="/ppt/slideMasters/slideMaster1.xml" Id="Re4eb8a4ff577429b" /><Relationship Type="http://schemas.openxmlformats.org/officeDocument/2006/relationships/notesMaster" Target="/ppt/notesMasters/notesMaster1.xml" Id="R3edfb721a0194887" /><Relationship Type="http://schemas.openxmlformats.org/officeDocument/2006/relationships/presProps" Target="/ppt/presProps.xml" Id="R1096be71ae4d414f" /><Relationship Type="http://schemas.openxmlformats.org/officeDocument/2006/relationships/tableStyles" Target="/ppt/tableStyles.xml" Id="Ra41d6074c35b4181" /><Relationship Type="http://schemas.openxmlformats.org/officeDocument/2006/relationships/slide" Target="/ppt/slides/slide1.xml" Id="Rf95ced1a9a51445a" /><Relationship Type="http://schemas.openxmlformats.org/officeDocument/2006/relationships/slide" Target="/ppt/slides/slide2.xml" Id="Rd66cc8fc3a9d47a8" /><Relationship Type="http://schemas.openxmlformats.org/officeDocument/2006/relationships/slide" Target="/ppt/slides/slide3.xml" Id="R4cf11f4027e647e4" /><Relationship Type="http://schemas.openxmlformats.org/officeDocument/2006/relationships/slide" Target="/ppt/slides/slide4.xml" Id="Re79b1d7e39f84cae" /><Relationship Type="http://schemas.openxmlformats.org/officeDocument/2006/relationships/slide" Target="/ppt/slides/slide5.xml" Id="Rba01dba5b8134e61" /><Relationship Type="http://schemas.openxmlformats.org/officeDocument/2006/relationships/slide" Target="/ppt/slides/slide6.xml" Id="R4cc23e62e69a4fb9" /><Relationship Type="http://schemas.openxmlformats.org/officeDocument/2006/relationships/slide" Target="/ppt/slides/slide7.xml" Id="R142eb867e86a4cb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502bf0dba11d48c7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873f18662184c75" /><Relationship Type="http://schemas.openxmlformats.org/officeDocument/2006/relationships/notesMaster" Target="/ppt/notesMasters/notesMaster1.xml" Id="Rf49140f2d03946e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9372e5a115340b3" /><Relationship Type="http://schemas.openxmlformats.org/officeDocument/2006/relationships/notesMaster" Target="/ppt/notesMasters/notesMaster1.xml" Id="R86eb42cc05e44528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8928d188467421d" /><Relationship Type="http://schemas.openxmlformats.org/officeDocument/2006/relationships/notesMaster" Target="/ppt/notesMasters/notesMaster1.xml" Id="R922250bf8a1744d5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655c5a2f8d74112" /><Relationship Type="http://schemas.openxmlformats.org/officeDocument/2006/relationships/notesMaster" Target="/ppt/notesMasters/notesMaster1.xml" Id="R79a9b4f2ae774fe8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44b7d160f6744fa6" /><Relationship Type="http://schemas.openxmlformats.org/officeDocument/2006/relationships/notesMaster" Target="/ppt/notesMasters/notesMaster1.xml" Id="Rcef7494a9a9f4e24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55ec4780a244771" /><Relationship Type="http://schemas.openxmlformats.org/officeDocument/2006/relationships/notesMaster" Target="/ppt/notesMasters/notesMaster1.xml" Id="Re3675f41c3eb44d2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4dc1e438b74b4775" /><Relationship Type="http://schemas.openxmlformats.org/officeDocument/2006/relationships/notesMaster" Target="/ppt/notesMasters/notesMaster1.xml" Id="Rbc47546923a44337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4848c46ee941d6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98753cfbbbe4929" /><Relationship Type="http://schemas.openxmlformats.org/officeDocument/2006/relationships/slideLayout" Target="/ppt/slideLayouts/slideLayout1.xml" Id="Ra7006d44b3564adc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006d44b3564adc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faa2b1d204857" /><Relationship Type="http://schemas.openxmlformats.org/officeDocument/2006/relationships/notesSlide" Target="/ppt/notesSlides/notesSlide1.xml" Id="R565a8be297d74b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444bf4a0a4867" /><Relationship Type="http://schemas.openxmlformats.org/officeDocument/2006/relationships/notesSlide" Target="/ppt/notesSlides/notesSlide2.xml" Id="R1b28ffc383014c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7e3020d8a42f1" /><Relationship Type="http://schemas.openxmlformats.org/officeDocument/2006/relationships/notesSlide" Target="/ppt/notesSlides/notesSlide3.xml" Id="R8145a0f3ddfd40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9e4f42f094708" /><Relationship Type="http://schemas.openxmlformats.org/officeDocument/2006/relationships/notesSlide" Target="/ppt/notesSlides/notesSlide4.xml" Id="R150b36689cfb4c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b9fc4e1fc425c" /><Relationship Type="http://schemas.openxmlformats.org/officeDocument/2006/relationships/notesSlide" Target="/ppt/notesSlides/notesSlide5.xml" Id="R734cbc61af314c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8bcd7f53b4e58" /><Relationship Type="http://schemas.openxmlformats.org/officeDocument/2006/relationships/notesSlide" Target="/ppt/notesSlides/notesSlide6.xml" Id="Rbfecd79b027f46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991769d944112" /><Relationship Type="http://schemas.openxmlformats.org/officeDocument/2006/relationships/notesSlide" Target="/ppt/notesSlides/notesSlide7.xml" Id="Rd30174b572af497f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B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7EF2E639-4E1F-42C2-9A95-A79F19543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19100"/>
            <a:ext cx="11277600" cy="6019800"/>
          </a:xfrm>
          <a:prstGeom xmlns:a="http://schemas.openxmlformats.org/drawingml/2006/main" prst="roundRect">
            <a:avLst>
              <a:gd name="adj" fmla="val 2532"/>
            </a:avLst>
          </a:prstGeom>
          <a:solidFill xmlns:a="http://schemas.openxmlformats.org/drawingml/2006/main">
            <a:srgbClr val="EFF8F3"/>
          </a:solidFill>
          <a:ln xmlns:a="http://schemas.openxmlformats.org/drawingml/2006/main" w="9525">
            <a:solidFill>
              <a:srgbClr val="D7E7D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81925ED-0D00-48DA-88E8-E031C7937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1028700"/>
            <a:ext cx="2952750" cy="704850"/>
          </a:xfrm>
          <a:prstGeom xmlns:a="http://schemas.openxmlformats.org/drawingml/2006/main" prst="roundRect">
            <a:avLst>
              <a:gd name="adj" fmla="val 162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7DF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A881679-A8D1-4FF8-967B-626C1E549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1219200"/>
            <a:ext cx="114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76B6E"/>
                </a:solidFill>
              </a:defRPr>
            </a:pPr>
            <a:r>
              <a:rPr sz="1350" b="1">
                <a:solidFill>
                  <a:srgbClr val="076B6E"/>
                </a:solidFill>
              </a:rPr>
              <a:t>策略执行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C04C569-E816-4B0E-9091-940E49994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1466850"/>
            <a:ext cx="2190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0746D"/>
                </a:solidFill>
              </a:defRPr>
            </a:pPr>
            <a:r>
              <a:rPr sz="975" b="0">
                <a:solidFill>
                  <a:srgbClr val="60746D"/>
                </a:solidFill>
              </a:rPr>
              <a:t>按条件检查，不盲目追单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68959FF-01EE-4DAE-A92A-3868709E70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1981200"/>
            <a:ext cx="2952750" cy="704850"/>
          </a:xfrm>
          <a:prstGeom xmlns:a="http://schemas.openxmlformats.org/drawingml/2006/main" prst="roundRect">
            <a:avLst>
              <a:gd name="adj" fmla="val 162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7DF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FE96568-619F-40F5-8DF7-3F846D27D6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2171700"/>
            <a:ext cx="114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76B6E"/>
                </a:solidFill>
              </a:defRPr>
            </a:pPr>
            <a:r>
              <a:rPr sz="1350" b="1">
                <a:solidFill>
                  <a:srgbClr val="076B6E"/>
                </a:solidFill>
              </a:rPr>
              <a:t>权限可控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A1B70F1-147C-4B3F-A599-4FF0206823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2419350"/>
            <a:ext cx="2190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0746D"/>
                </a:solidFill>
              </a:defRPr>
            </a:pPr>
            <a:r>
              <a:rPr sz="975" b="0">
                <a:solidFill>
                  <a:srgbClr val="60746D"/>
                </a:solidFill>
              </a:rPr>
              <a:t>UID 审核，策略分层开放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ED0E451-9C32-435E-8D0E-3870A0ACE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2933700"/>
            <a:ext cx="2952750" cy="704850"/>
          </a:xfrm>
          <a:prstGeom xmlns:a="http://schemas.openxmlformats.org/drawingml/2006/main" prst="roundRect">
            <a:avLst>
              <a:gd name="adj" fmla="val 162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7DF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16E27EF-1454-4C33-8C63-FF6D2D77F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3124200"/>
            <a:ext cx="114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76B6E"/>
                </a:solidFill>
              </a:defRPr>
            </a:pPr>
            <a:r>
              <a:rPr sz="1350" b="1">
                <a:solidFill>
                  <a:srgbClr val="076B6E"/>
                </a:solidFill>
              </a:rPr>
              <a:t>数据复盘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E07D7F0-AB8B-41DE-B115-61985C7931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3371850"/>
            <a:ext cx="238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0746D"/>
                </a:solidFill>
              </a:defRPr>
            </a:pPr>
            <a:r>
              <a:rPr sz="975" b="0">
                <a:solidFill>
                  <a:srgbClr val="60746D"/>
                </a:solidFill>
              </a:rPr>
              <a:t>委托、失败、平仓收益可追踪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FC8B330-CD3F-4EF2-9884-26032DF17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028700"/>
            <a:ext cx="5334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200" b="1">
                <a:solidFill>
                  <a:srgbClr val="14231E"/>
                </a:solidFill>
              </a:defRPr>
            </a:pPr>
            <a:r>
              <a:rPr sz="4200" b="1">
                <a:solidFill>
                  <a:srgbClr val="14231E"/>
                </a:solidFill>
              </a:rPr>
              <a:t>WEEX Nova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BEB19EC-C048-4598-B9A0-DC48657C90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809750"/>
            <a:ext cx="6191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76B6E"/>
                </a:solidFill>
              </a:defRPr>
            </a:pPr>
            <a:r>
              <a:rPr sz="2250" b="1">
                <a:solidFill>
                  <a:srgbClr val="076B6E"/>
                </a:solidFill>
              </a:rPr>
              <a:t>合约策略自动执行平台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7D0F40D-F15E-4472-B75A-92923F6651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95550"/>
            <a:ext cx="7429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0746D"/>
                </a:solidFill>
              </a:defRPr>
            </a:pPr>
            <a:r>
              <a:rPr sz="1575" b="0">
                <a:solidFill>
                  <a:srgbClr val="60746D"/>
                </a:solidFill>
              </a:rPr>
              <a:t>把策略选择、行情辅助、API 绑定、小额测试、自动委托与收益复盘，放进一个清晰可控的工作台。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653A0ED-B1F7-431E-92E4-815A35481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333750"/>
            <a:ext cx="106680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DF4EA"/>
          </a:solidFill>
          <a:ln xmlns:a="http://schemas.openxmlformats.org/drawingml/2006/main" w="9525">
            <a:solidFill>
              <a:srgbClr val="BEE2D7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EF07535-E7B6-47AF-A46F-4FF44EE46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400425"/>
            <a:ext cx="8763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76B6E"/>
                </a:solidFill>
              </a:defRPr>
            </a:pPr>
            <a:r>
              <a:rPr sz="975" b="1">
                <a:solidFill>
                  <a:srgbClr val="076B6E"/>
                </a:solidFill>
              </a:rPr>
              <a:t>实盘执行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3FD5F4C-3FE3-4873-B90E-A4E12A14E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71700" y="3333750"/>
            <a:ext cx="106680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DF4EA"/>
          </a:solidFill>
          <a:ln xmlns:a="http://schemas.openxmlformats.org/drawingml/2006/main" w="9525">
            <a:solidFill>
              <a:srgbClr val="BEE2D7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97FA6FE-A3B1-48EC-9925-2A71E382CA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3400425"/>
            <a:ext cx="8763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76B6E"/>
                </a:solidFill>
              </a:defRPr>
            </a:pPr>
            <a:r>
              <a:rPr sz="975" b="1">
                <a:solidFill>
                  <a:srgbClr val="076B6E"/>
                </a:solidFill>
              </a:rPr>
              <a:t>权限可控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EE730CE-D952-44F1-B790-3F3968E40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333750"/>
            <a:ext cx="106680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DF4EA"/>
          </a:solidFill>
          <a:ln xmlns:a="http://schemas.openxmlformats.org/drawingml/2006/main" w="9525">
            <a:solidFill>
              <a:srgbClr val="BEE2D7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14D48AC-C435-4AC3-A59F-F459855ECF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400425"/>
            <a:ext cx="8763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76B6E"/>
                </a:solidFill>
              </a:defRPr>
            </a:pPr>
            <a:r>
              <a:rPr sz="975" b="1">
                <a:solidFill>
                  <a:srgbClr val="076B6E"/>
                </a:solidFill>
              </a:rPr>
              <a:t>行情辅助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6F383F4-C2C9-4719-96E9-7498C16C10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3333750"/>
            <a:ext cx="106680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DF4EA"/>
          </a:solidFill>
          <a:ln xmlns:a="http://schemas.openxmlformats.org/drawingml/2006/main" w="9525">
            <a:solidFill>
              <a:srgbClr val="BEE2D7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AF3D843-5BBC-4793-9704-D6DA42A4E0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3400425"/>
            <a:ext cx="8763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76B6E"/>
                </a:solidFill>
              </a:defRPr>
            </a:pPr>
            <a:r>
              <a:rPr sz="975" b="1">
                <a:solidFill>
                  <a:srgbClr val="076B6E"/>
                </a:solidFill>
              </a:rPr>
              <a:t>数据可追踪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C7460A7-1CEB-4A7E-A3EE-BBF98B6FB4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476750"/>
            <a:ext cx="2266950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0979A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D69B0EE-C28F-45D0-A8C0-60AA5C0A9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724400"/>
            <a:ext cx="1714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4231E"/>
                </a:solidFill>
              </a:defRPr>
            </a:pPr>
            <a:r>
              <a:rPr sz="1575" b="1">
                <a:solidFill>
                  <a:srgbClr val="14231E"/>
                </a:solidFill>
              </a:rPr>
              <a:t>减少盯盘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B4B808C-4FBE-42B6-9B3D-58537721D2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5086350"/>
            <a:ext cx="1790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60746D"/>
                </a:solidFill>
              </a:defRPr>
            </a:pPr>
            <a:r>
              <a:rPr sz="1050" b="0">
                <a:solidFill>
                  <a:srgbClr val="60746D"/>
                </a:solidFill>
              </a:rPr>
              <a:t>系统按周期检查行情条件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3F472D6-9580-4F1C-810D-F96C8B3EA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4476750"/>
            <a:ext cx="2266950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7DF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72746F0-FC57-435F-848F-A8A30D474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4724400"/>
            <a:ext cx="1714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4231E"/>
                </a:solidFill>
              </a:defRPr>
            </a:pPr>
            <a:r>
              <a:rPr sz="1575" b="1">
                <a:solidFill>
                  <a:srgbClr val="14231E"/>
                </a:solidFill>
              </a:rPr>
              <a:t>减少情绪单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43A4BDB-8134-47FA-8CAF-6F7595F6D5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5086350"/>
            <a:ext cx="1790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60746D"/>
                </a:solidFill>
              </a:defRPr>
            </a:pPr>
            <a:r>
              <a:rPr sz="1050" b="0">
                <a:solidFill>
                  <a:srgbClr val="60746D"/>
                </a:solidFill>
              </a:rPr>
              <a:t>按策略逻辑触发执行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E40457C-43B8-4459-B179-30FE1158A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4476750"/>
            <a:ext cx="2266950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7DF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13E0DF6-B43A-4AE5-BF4B-7D3B2B452E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4724400"/>
            <a:ext cx="1714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4231E"/>
                </a:solidFill>
              </a:defRPr>
            </a:pPr>
            <a:r>
              <a:rPr sz="1575" b="1">
                <a:solidFill>
                  <a:srgbClr val="14231E"/>
                </a:solidFill>
              </a:rPr>
              <a:t>保留控制权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C18F9B6-C343-4149-A174-4D5582A0CF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5086350"/>
            <a:ext cx="1790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60746D"/>
                </a:solidFill>
              </a:defRPr>
            </a:pPr>
            <a:r>
              <a:rPr sz="1050" b="0">
                <a:solidFill>
                  <a:srgbClr val="60746D"/>
                </a:solidFill>
              </a:rPr>
              <a:t>杠杆在 WEEX 自行设置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83CE5EE-C569-4EF7-B20D-BE34C75F0A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4476750"/>
            <a:ext cx="2266950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7DF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B55662F7-3F32-4078-9E4E-AFA57A15E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4724400"/>
            <a:ext cx="1714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4231E"/>
                </a:solidFill>
              </a:defRPr>
            </a:pPr>
            <a:r>
              <a:rPr sz="1575" b="1">
                <a:solidFill>
                  <a:srgbClr val="14231E"/>
                </a:solidFill>
              </a:rPr>
              <a:t>复盘更清晰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53DCD7EC-F201-4234-A841-E47D28DB7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5086350"/>
            <a:ext cx="1790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60746D"/>
                </a:solidFill>
              </a:defRPr>
            </a:pPr>
            <a:r>
              <a:rPr sz="1050" b="0">
                <a:solidFill>
                  <a:srgbClr val="60746D"/>
                </a:solidFill>
              </a:rPr>
              <a:t>委托、失败和平仓收益可追踪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DA4C366F-B5B1-4BED-89EA-3F9CF0596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00800"/>
            <a:ext cx="8953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8AA098"/>
                </a:solidFill>
              </a:defRPr>
            </a:pPr>
            <a:r>
              <a:rPr sz="825" b="0">
                <a:solidFill>
                  <a:srgbClr val="8AA098"/>
                </a:solidFill>
              </a:rPr>
              <a:t>自动化交易存在风险，历史表现不代表未来结果。建议先小额验证，并根据自身风险承受能力使用。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3907C663-09BF-49FA-BDCD-6EF3D7C38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6400800"/>
            <a:ext cx="1238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8AA098"/>
                </a:solidFill>
              </a:defRPr>
            </a:pPr>
            <a:r>
              <a:rPr sz="825" b="0">
                <a:solidFill>
                  <a:srgbClr val="8AA098"/>
                </a:solidFill>
              </a:rPr>
              <a:t>weexnova.com</a:t>
            </a:r>
          </a:p>
        </p:txBody>
      </p:sp>
    </p:spTree>
    <p:extLst>
      <p:ext uri="{BB962C8B-B14F-4D97-AF65-F5344CB8AC3E}">
        <p14:creationId xmlns:p14="http://schemas.microsoft.com/office/powerpoint/2010/main" val="52624397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B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3ED666E-C714-40FA-926D-2415511DE8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0979A"/>
                </a:solidFill>
              </a:defRPr>
            </a:pPr>
            <a:r>
              <a:rPr sz="975" b="1">
                <a:solidFill>
                  <a:srgbClr val="10979A"/>
                </a:solidFill>
              </a:rPr>
              <a:t>WEEX NOVA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4864390-8859-4BEB-9EB8-71AC375A30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7239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4231E"/>
                </a:solidFill>
              </a:defRPr>
            </a:pPr>
            <a:r>
              <a:rPr sz="2700" b="1">
                <a:solidFill>
                  <a:srgbClr val="14231E"/>
                </a:solidFill>
              </a:rPr>
              <a:t>为什么需要 WEEX Nova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E38A798-EC9B-44BD-8C6D-A77D7C51E3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361950"/>
            <a:ext cx="857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8AA098"/>
                </a:solidFill>
              </a:defRPr>
            </a:pPr>
            <a:r>
              <a:rPr sz="975" b="1">
                <a:solidFill>
                  <a:srgbClr val="8AA098"/>
                </a:solidFill>
              </a:rPr>
              <a:t>2 / 7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9641F27-F2BD-4D78-A105-B72F3D27C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90650"/>
            <a:ext cx="933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0746D"/>
                </a:solidFill>
              </a:defRPr>
            </a:pPr>
            <a:r>
              <a:rPr sz="1500" b="0">
                <a:solidFill>
                  <a:srgbClr val="60746D"/>
                </a:solidFill>
              </a:rPr>
              <a:t>合约策略执行的难点，往往不在“知道方向”，而在每一次执行是否及时、清晰、可控。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085A6F5-DD40-4E9B-9C90-9953F5F05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190750"/>
            <a:ext cx="4857750" cy="1219200"/>
          </a:xfrm>
          <a:prstGeom xmlns:a="http://schemas.openxmlformats.org/drawingml/2006/main" prst="roundRect">
            <a:avLst>
              <a:gd name="adj" fmla="val 937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7DF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76C3E20-565B-49F3-8C94-7C64AC0BE8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400300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979A"/>
                </a:solidFill>
              </a:defRPr>
            </a:pPr>
            <a:r>
              <a:rPr sz="1500" b="1">
                <a:solidFill>
                  <a:srgbClr val="10979A"/>
                </a:solidFill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743C2BB-835B-4319-8340-73F7B0C17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2400300"/>
            <a:ext cx="3333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4231E"/>
                </a:solidFill>
              </a:defRPr>
            </a:pPr>
            <a:r>
              <a:rPr sz="1725" b="1">
                <a:solidFill>
                  <a:srgbClr val="14231E"/>
                </a:solidFill>
              </a:rPr>
              <a:t>手动盯盘不稳定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830C135-722C-424C-9C25-5CC982F7C6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2819400"/>
            <a:ext cx="35052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0746D"/>
                </a:solidFill>
              </a:defRPr>
            </a:pPr>
            <a:r>
              <a:rPr sz="1125" b="0">
                <a:solidFill>
                  <a:srgbClr val="60746D"/>
                </a:solidFill>
              </a:rPr>
              <a:t>行情变化快，手动切换交易所、输入数量和确认方向，容易错过窗口。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211D757-4ECA-41A9-BE53-0B99D68B31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190750"/>
            <a:ext cx="4857750" cy="1219200"/>
          </a:xfrm>
          <a:prstGeom xmlns:a="http://schemas.openxmlformats.org/drawingml/2006/main" prst="roundRect">
            <a:avLst>
              <a:gd name="adj" fmla="val 937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7DF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6825CD0-1814-43E5-BE81-62E5F462D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2400300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979A"/>
                </a:solidFill>
              </a:defRPr>
            </a:pPr>
            <a:r>
              <a:rPr sz="1500" b="1">
                <a:solidFill>
                  <a:srgbClr val="10979A"/>
                </a:solidFill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2394DEB-8163-44D0-8315-90A0985970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2400300"/>
            <a:ext cx="3333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4231E"/>
                </a:solidFill>
              </a:defRPr>
            </a:pPr>
            <a:r>
              <a:rPr sz="1725" b="1">
                <a:solidFill>
                  <a:srgbClr val="14231E"/>
                </a:solidFill>
              </a:rPr>
              <a:t>策略执行不统一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7AA350C-30EB-4714-AA40-204CFD71E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2819400"/>
            <a:ext cx="35052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0746D"/>
                </a:solidFill>
              </a:defRPr>
            </a:pPr>
            <a:r>
              <a:rPr sz="1125" b="0">
                <a:solidFill>
                  <a:srgbClr val="60746D"/>
                </a:solidFill>
              </a:rPr>
              <a:t>同一套策略被不同人执行，容易因为情绪、节奏和仓位理解不同产生偏差。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77F9752-4B78-4033-BE48-463B03F52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905250"/>
            <a:ext cx="4857750" cy="1219200"/>
          </a:xfrm>
          <a:prstGeom xmlns:a="http://schemas.openxmlformats.org/drawingml/2006/main" prst="roundRect">
            <a:avLst>
              <a:gd name="adj" fmla="val 937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7D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E05E978-704E-4F70-9F1C-00B71D1A2B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114800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979A"/>
                </a:solidFill>
              </a:defRPr>
            </a:pPr>
            <a:r>
              <a:rPr sz="1500" b="1">
                <a:solidFill>
                  <a:srgbClr val="10979A"/>
                </a:solidFill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8A3410D-32B4-4887-BE4F-B4E48CE01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4114800"/>
            <a:ext cx="3333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4231E"/>
                </a:solidFill>
              </a:defRPr>
            </a:pPr>
            <a:r>
              <a:rPr sz="1725" b="1">
                <a:solidFill>
                  <a:srgbClr val="14231E"/>
                </a:solidFill>
              </a:rPr>
              <a:t>API 与权限难管理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418E285-C391-46C7-9564-7B78E2321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4533900"/>
            <a:ext cx="35052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0746D"/>
                </a:solidFill>
              </a:defRPr>
            </a:pPr>
            <a:r>
              <a:rPr sz="1125" b="0">
                <a:solidFill>
                  <a:srgbClr val="60746D"/>
                </a:solidFill>
              </a:rPr>
              <a:t>用户准入、API 绑定、策略开放范围，需要一套更清晰的管理流程。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A579F6B-D7F4-4BFF-8A08-21D6956971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905250"/>
            <a:ext cx="4857750" cy="1219200"/>
          </a:xfrm>
          <a:prstGeom xmlns:a="http://schemas.openxmlformats.org/drawingml/2006/main" prst="roundRect">
            <a:avLst>
              <a:gd name="adj" fmla="val 937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7DF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FD5104B-D552-476C-AF59-4063842EF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4114800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979A"/>
                </a:solidFill>
              </a:defRPr>
            </a:pPr>
            <a:r>
              <a:rPr sz="1500" b="1">
                <a:solidFill>
                  <a:srgbClr val="10979A"/>
                </a:solidFill>
              </a:rPr>
              <a:t>04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39CC8D9-BFCB-4103-B197-D0D6A13FEE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4114800"/>
            <a:ext cx="3333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4231E"/>
                </a:solidFill>
              </a:defRPr>
            </a:pPr>
            <a:r>
              <a:rPr sz="1725" b="1">
                <a:solidFill>
                  <a:srgbClr val="14231E"/>
                </a:solidFill>
              </a:rPr>
              <a:t>结果复盘不完整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FCEF3B6-C6F2-4010-82EA-33507981BC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4533900"/>
            <a:ext cx="35052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0746D"/>
                </a:solidFill>
              </a:defRPr>
            </a:pPr>
            <a:r>
              <a:rPr sz="1125" b="0">
                <a:solidFill>
                  <a:srgbClr val="60746D"/>
                </a:solidFill>
              </a:rPr>
              <a:t>没有真实委托、失败原因和平仓收益记录，就很难判断策略是否适合继续使用。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6F759AE-A70F-42A3-B7C6-D94C49481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00800"/>
            <a:ext cx="8953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8AA098"/>
                </a:solidFill>
              </a:defRPr>
            </a:pPr>
            <a:r>
              <a:rPr sz="825" b="0">
                <a:solidFill>
                  <a:srgbClr val="8AA098"/>
                </a:solidFill>
              </a:rPr>
              <a:t>自动化交易存在风险，历史表现不代表未来结果。建议先小额验证，并根据自身风险承受能力使用。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B50C190-1207-4D16-9173-5EB93C6E2F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6400800"/>
            <a:ext cx="1238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8AA098"/>
                </a:solidFill>
              </a:defRPr>
            </a:pPr>
            <a:r>
              <a:rPr sz="825" b="0">
                <a:solidFill>
                  <a:srgbClr val="8AA098"/>
                </a:solidFill>
              </a:rPr>
              <a:t>weexnova.com</a:t>
            </a:r>
          </a:p>
        </p:txBody>
      </p:sp>
    </p:spTree>
    <p:extLst>
      <p:ext uri="{BB962C8B-B14F-4D97-AF65-F5344CB8AC3E}">
        <p14:creationId xmlns:p14="http://schemas.microsoft.com/office/powerpoint/2010/main" val="112550226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B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494C4655-8ACF-44D5-8DC4-DB363C1A0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0979A"/>
                </a:solidFill>
              </a:defRPr>
            </a:pPr>
            <a:r>
              <a:rPr sz="975" b="1">
                <a:solidFill>
                  <a:srgbClr val="10979A"/>
                </a:solidFill>
              </a:rPr>
              <a:t>WEEX NOVA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92521F3-0A75-4407-B058-870AF0336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7239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4231E"/>
                </a:solidFill>
              </a:defRPr>
            </a:pPr>
            <a:r>
              <a:rPr sz="2700" b="1">
                <a:solidFill>
                  <a:srgbClr val="14231E"/>
                </a:solidFill>
              </a:rPr>
              <a:t>从策略到实盘，形成完整执行闭环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6396926-0D09-4DBC-8ED5-9A31DC55E0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361950"/>
            <a:ext cx="857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8AA098"/>
                </a:solidFill>
              </a:defRPr>
            </a:pPr>
            <a:r>
              <a:rPr sz="975" b="1">
                <a:solidFill>
                  <a:srgbClr val="8AA098"/>
                </a:solidFill>
              </a:rPr>
              <a:t>3 / 7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0693879-90E6-4AE0-B0BF-0DD3A88D3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00250"/>
            <a:ext cx="1905000" cy="1714500"/>
          </a:xfrm>
          <a:prstGeom xmlns:a="http://schemas.openxmlformats.org/drawingml/2006/main" prst="roundRect">
            <a:avLst>
              <a:gd name="adj" fmla="val 6667"/>
            </a:avLst>
          </a:prstGeom>
          <a:solidFill xmlns:a="http://schemas.openxmlformats.org/drawingml/2006/main">
            <a:srgbClr val="F2FAF6"/>
          </a:solidFill>
          <a:ln xmlns:a="http://schemas.openxmlformats.org/drawingml/2006/main" w="9525">
            <a:solidFill>
              <a:srgbClr val="10979A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FAF4841-B47D-47C2-81C9-1ACBB3CD37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247900"/>
            <a:ext cx="41910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DF4EA"/>
          </a:solidFill>
          <a:ln xmlns:a="http://schemas.openxmlformats.org/drawingml/2006/main" w="9525">
            <a:solidFill>
              <a:srgbClr val="BEE2D7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018B2EF-89D5-468E-8AFF-05C10F4F5B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314575"/>
            <a:ext cx="2286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76B6E"/>
                </a:solidFill>
              </a:defRPr>
            </a:pPr>
            <a:r>
              <a:rPr sz="975" b="1">
                <a:solidFill>
                  <a:srgbClr val="076B6E"/>
                </a:solidFill>
              </a:rPr>
              <a:t>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644317D-AFA3-4F74-A48A-951E200DB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857500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4231E"/>
                </a:solidFill>
              </a:defRPr>
            </a:pPr>
            <a:r>
              <a:rPr sz="1725" b="1">
                <a:solidFill>
                  <a:srgbClr val="14231E"/>
                </a:solidFill>
              </a:rPr>
              <a:t>绑定 API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751A866-B15A-43E8-895C-BBF3B207AC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276600"/>
            <a:ext cx="1428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60746D"/>
                </a:solidFill>
              </a:defRPr>
            </a:pPr>
            <a:r>
              <a:rPr sz="1050" b="0">
                <a:solidFill>
                  <a:srgbClr val="60746D"/>
                </a:solidFill>
              </a:rPr>
              <a:t>验证合约读取与交易链路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39D958A-41AD-41A6-900C-D8BDE9228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2724150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0979A"/>
                </a:solidFill>
              </a:defRPr>
            </a:pPr>
            <a:r>
              <a:rPr sz="1800" b="1">
                <a:solidFill>
                  <a:srgbClr val="10979A"/>
                </a:solidFill>
              </a:rPr>
              <a:t>→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D1541EE-8AC1-44B7-A81B-857738B1D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2000250"/>
            <a:ext cx="1905000" cy="1714500"/>
          </a:xfrm>
          <a:prstGeom xmlns:a="http://schemas.openxmlformats.org/drawingml/2006/main" prst="roundRect">
            <a:avLst>
              <a:gd name="adj" fmla="val 6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7D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999307F-61F7-44D1-877F-5F9089905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2247900"/>
            <a:ext cx="41910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DF4EA"/>
          </a:solidFill>
          <a:ln xmlns:a="http://schemas.openxmlformats.org/drawingml/2006/main" w="9525">
            <a:solidFill>
              <a:srgbClr val="BEE2D7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300E392-4692-41EE-B07E-8C47EE377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2314575"/>
            <a:ext cx="2286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76B6E"/>
                </a:solidFill>
              </a:defRPr>
            </a:pPr>
            <a:r>
              <a:rPr sz="975" b="1">
                <a:solidFill>
                  <a:srgbClr val="076B6E"/>
                </a:solidFill>
              </a:rPr>
              <a:t>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354BA57-9970-4249-8A87-54BEFB2ED2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2857500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4231E"/>
                </a:solidFill>
              </a:defRPr>
            </a:pPr>
            <a:r>
              <a:rPr sz="1725" b="1">
                <a:solidFill>
                  <a:srgbClr val="14231E"/>
                </a:solidFill>
              </a:rPr>
              <a:t>读取行情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3DC45CC-E0A2-4EB8-B9C8-73CBA91EC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3276600"/>
            <a:ext cx="1428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60746D"/>
                </a:solidFill>
              </a:defRPr>
            </a:pPr>
            <a:r>
              <a:rPr sz="1050" b="0">
                <a:solidFill>
                  <a:srgbClr val="60746D"/>
                </a:solidFill>
              </a:rPr>
              <a:t>同步 BTC / ETH 价格与 24H 涨跌幅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426F016-CEE6-4930-A3F9-184CE77F30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2724150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0979A"/>
                </a:solidFill>
              </a:defRPr>
            </a:pPr>
            <a:r>
              <a:rPr sz="1800" b="1">
                <a:solidFill>
                  <a:srgbClr val="10979A"/>
                </a:solidFill>
              </a:rPr>
              <a:t>→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F9C78B3-0993-4ECA-AD74-4FD39B5437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2000250"/>
            <a:ext cx="1905000" cy="1714500"/>
          </a:xfrm>
          <a:prstGeom xmlns:a="http://schemas.openxmlformats.org/drawingml/2006/main" prst="roundRect">
            <a:avLst>
              <a:gd name="adj" fmla="val 6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7DF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150B5FF-4737-41FB-8040-0FCF79B21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2247900"/>
            <a:ext cx="41910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DF4EA"/>
          </a:solidFill>
          <a:ln xmlns:a="http://schemas.openxmlformats.org/drawingml/2006/main" w="9525">
            <a:solidFill>
              <a:srgbClr val="BEE2D7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3BC6583-619A-4D06-B9F1-42F646A7B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2314575"/>
            <a:ext cx="2286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76B6E"/>
                </a:solidFill>
              </a:defRPr>
            </a:pPr>
            <a:r>
              <a:rPr sz="975" b="1">
                <a:solidFill>
                  <a:srgbClr val="076B6E"/>
                </a:solidFill>
              </a:rPr>
              <a:t>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06A776F-4C23-486C-AC28-BD31E4873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2857500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4231E"/>
                </a:solidFill>
              </a:defRPr>
            </a:pPr>
            <a:r>
              <a:rPr sz="1725" b="1">
                <a:solidFill>
                  <a:srgbClr val="14231E"/>
                </a:solidFill>
              </a:rPr>
              <a:t>选择策略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41F80F8-DC37-4F40-BEE3-70D75F45E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3276600"/>
            <a:ext cx="1428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60746D"/>
                </a:solidFill>
              </a:defRPr>
            </a:pPr>
            <a:r>
              <a:rPr sz="1050" b="0">
                <a:solidFill>
                  <a:srgbClr val="60746D"/>
                </a:solidFill>
              </a:rPr>
              <a:t>按交易节奏选择策略模式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6BE5E8D-90ED-48F8-8C5B-D0D12AB7D0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724150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0979A"/>
                </a:solidFill>
              </a:defRPr>
            </a:pPr>
            <a:r>
              <a:rPr sz="1800" b="1">
                <a:solidFill>
                  <a:srgbClr val="10979A"/>
                </a:solidFill>
              </a:rPr>
              <a:t>→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2E3BA86-1D00-41E1-BA7B-6FBE30126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86650" y="2000250"/>
            <a:ext cx="1905000" cy="1714500"/>
          </a:xfrm>
          <a:prstGeom xmlns:a="http://schemas.openxmlformats.org/drawingml/2006/main" prst="roundRect">
            <a:avLst>
              <a:gd name="adj" fmla="val 6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7DF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4304F9D-EDF6-48F8-A6A4-E552C641BD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2247900"/>
            <a:ext cx="41910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DF4EA"/>
          </a:solidFill>
          <a:ln xmlns:a="http://schemas.openxmlformats.org/drawingml/2006/main" w="9525">
            <a:solidFill>
              <a:srgbClr val="BEE2D7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882339E-DB65-4AD1-8937-72858F8577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2314575"/>
            <a:ext cx="2286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76B6E"/>
                </a:solidFill>
              </a:defRPr>
            </a:pPr>
            <a:r>
              <a:rPr sz="975" b="1">
                <a:solidFill>
                  <a:srgbClr val="076B6E"/>
                </a:solidFill>
              </a:rPr>
              <a:t>4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AAB94A1-2629-4FCF-86DA-5B4008383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2857500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4231E"/>
                </a:solidFill>
              </a:defRPr>
            </a:pPr>
            <a:r>
              <a:rPr sz="1725" b="1">
                <a:solidFill>
                  <a:srgbClr val="14231E"/>
                </a:solidFill>
              </a:rPr>
              <a:t>小额测试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72C562F-186E-4EBD-86EA-D8CA9965A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3276600"/>
            <a:ext cx="1428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60746D"/>
                </a:solidFill>
              </a:defRPr>
            </a:pPr>
            <a:r>
              <a:rPr sz="1050" b="0">
                <a:solidFill>
                  <a:srgbClr val="60746D"/>
                </a:solidFill>
              </a:rPr>
              <a:t>先验证真实下单是否正常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68900DB-0F97-41A7-B116-6C737BE1B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724150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0979A"/>
                </a:solidFill>
              </a:defRPr>
            </a:pPr>
            <a:r>
              <a:rPr sz="1800" b="1">
                <a:solidFill>
                  <a:srgbClr val="10979A"/>
                </a:solidFill>
              </a:rPr>
              <a:t>→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D85A8A2-C1C6-41A6-BDC4-9B1D0C0FCE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000250"/>
            <a:ext cx="1905000" cy="1714500"/>
          </a:xfrm>
          <a:prstGeom xmlns:a="http://schemas.openxmlformats.org/drawingml/2006/main" prst="roundRect">
            <a:avLst>
              <a:gd name="adj" fmla="val 6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7DF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CC29DAC-7632-4257-9F63-957D6749AC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63150" y="2247900"/>
            <a:ext cx="41910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DF4EA"/>
          </a:solidFill>
          <a:ln xmlns:a="http://schemas.openxmlformats.org/drawingml/2006/main" w="9525">
            <a:solidFill>
              <a:srgbClr val="BEE2D7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3153171-25A1-4868-AC79-0B2882434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0" y="2314575"/>
            <a:ext cx="2286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76B6E"/>
                </a:solidFill>
              </a:defRPr>
            </a:pPr>
            <a:r>
              <a:rPr sz="975" b="1">
                <a:solidFill>
                  <a:srgbClr val="076B6E"/>
                </a:solidFill>
              </a:rPr>
              <a:t>5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31542BB-02DD-44FC-A165-009894A43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63150" y="2857500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4231E"/>
                </a:solidFill>
              </a:defRPr>
            </a:pPr>
            <a:r>
              <a:rPr sz="1725" b="1">
                <a:solidFill>
                  <a:srgbClr val="14231E"/>
                </a:solidFill>
              </a:rPr>
              <a:t>自动执行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B8764F03-2C92-4C5E-BFE9-9FB3872C2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63150" y="3276600"/>
            <a:ext cx="1428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60746D"/>
                </a:solidFill>
              </a:defRPr>
            </a:pPr>
            <a:r>
              <a:rPr sz="1050" b="0">
                <a:solidFill>
                  <a:srgbClr val="60746D"/>
                </a:solidFill>
              </a:rPr>
              <a:t>有入场信号才委托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04A25E3-0E1D-495E-B31D-50D6450AE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476750"/>
            <a:ext cx="10439400" cy="9144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F2FAF6"/>
          </a:solidFill>
          <a:ln xmlns:a="http://schemas.openxmlformats.org/drawingml/2006/main" w="9525">
            <a:solidFill>
              <a:srgbClr val="D7E7DF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05CDB2BF-4185-47E3-9936-0F9CCD8056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244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76B6E"/>
                </a:solidFill>
              </a:defRPr>
            </a:pPr>
            <a:r>
              <a:rPr sz="1500" b="1">
                <a:solidFill>
                  <a:srgbClr val="076B6E"/>
                </a:solidFill>
              </a:rPr>
              <a:t>核心边界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76079610-6DDE-4027-942D-89C5458841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067300"/>
            <a:ext cx="8667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0746D"/>
                </a:solidFill>
              </a:defRPr>
            </a:pPr>
            <a:r>
              <a:rPr sz="1350" b="0">
                <a:solidFill>
                  <a:srgbClr val="60746D"/>
                </a:solidFill>
              </a:rPr>
              <a:t>WEEX Nova 负责按策略逻辑检查与委托；杠杆由用户在 WEEX 平台自行设置，平台不会自动调整杠杆。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305D55CC-76B9-48C2-A19E-E5DB8B0DBE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00800"/>
            <a:ext cx="8953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8AA098"/>
                </a:solidFill>
              </a:defRPr>
            </a:pPr>
            <a:r>
              <a:rPr sz="825" b="0">
                <a:solidFill>
                  <a:srgbClr val="8AA098"/>
                </a:solidFill>
              </a:rPr>
              <a:t>自动化交易存在风险，历史表现不代表未来结果。建议先小额验证，并根据自身风险承受能力使用。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727EB425-2646-4ACF-810D-CFDE4BD584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6400800"/>
            <a:ext cx="1238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8AA098"/>
                </a:solidFill>
              </a:defRPr>
            </a:pPr>
            <a:r>
              <a:rPr sz="825" b="0">
                <a:solidFill>
                  <a:srgbClr val="8AA098"/>
                </a:solidFill>
              </a:rPr>
              <a:t>weexnova.com</a:t>
            </a:r>
          </a:p>
        </p:txBody>
      </p:sp>
    </p:spTree>
    <p:extLst>
      <p:ext uri="{BB962C8B-B14F-4D97-AF65-F5344CB8AC3E}">
        <p14:creationId xmlns:p14="http://schemas.microsoft.com/office/powerpoint/2010/main" val="100387963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B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3E7FEDC-793A-4894-8FA2-8E6CFE786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0979A"/>
                </a:solidFill>
              </a:defRPr>
            </a:pPr>
            <a:r>
              <a:rPr sz="975" b="1">
                <a:solidFill>
                  <a:srgbClr val="10979A"/>
                </a:solidFill>
              </a:rPr>
              <a:t>WEEX NOVA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BFB444C-FAFE-411C-821C-631D902B17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7239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4231E"/>
                </a:solidFill>
              </a:defRPr>
            </a:pPr>
            <a:r>
              <a:rPr sz="2700" b="1">
                <a:solidFill>
                  <a:srgbClr val="14231E"/>
                </a:solidFill>
              </a:rPr>
              <a:t>为什么选择 WEEX Nova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63D0F6F-487E-48A3-A4AB-703E0F5FF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361950"/>
            <a:ext cx="857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8AA098"/>
                </a:solidFill>
              </a:defRPr>
            </a:pPr>
            <a:r>
              <a:rPr sz="975" b="1">
                <a:solidFill>
                  <a:srgbClr val="8AA098"/>
                </a:solidFill>
              </a:rPr>
              <a:t>4 / 7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08CDE17-328E-4FC9-908A-13F9A69455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3276600" cy="1504950"/>
          </a:xfrm>
          <a:prstGeom xmlns:a="http://schemas.openxmlformats.org/drawingml/2006/main" prst="roundRect">
            <a:avLst>
              <a:gd name="adj" fmla="val 759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0979A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590B749-E521-4A91-9E2B-3B2A692ACC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885950"/>
            <a:ext cx="4953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979A"/>
                </a:solidFill>
              </a:defRPr>
            </a:pPr>
            <a:r>
              <a:rPr sz="1350" b="1">
                <a:solidFill>
                  <a:srgbClr val="10979A"/>
                </a:solidFill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74BA766-6BB3-45A8-B57C-2BA0994F8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24790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4231E"/>
                </a:solidFill>
              </a:defRPr>
            </a:pPr>
            <a:r>
              <a:rPr sz="1725" b="1">
                <a:solidFill>
                  <a:srgbClr val="14231E"/>
                </a:solidFill>
              </a:rPr>
              <a:t>实盘闭环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BB10B42-10D1-4661-AA1C-9017B0DE4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647950"/>
            <a:ext cx="2724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60746D"/>
                </a:solidFill>
              </a:defRPr>
            </a:pPr>
            <a:r>
              <a:rPr sz="1050" b="0">
                <a:solidFill>
                  <a:srgbClr val="60746D"/>
                </a:solidFill>
              </a:rPr>
              <a:t>不是只展示策略，而是覆盖 API 验证、小额测试、自动检查、委托记录与收益同步。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5EFA990-4AF3-434C-BCAA-EDE958502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1657350"/>
            <a:ext cx="3276600" cy="1504950"/>
          </a:xfrm>
          <a:prstGeom xmlns:a="http://schemas.openxmlformats.org/drawingml/2006/main" prst="roundRect">
            <a:avLst>
              <a:gd name="adj" fmla="val 759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7DF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29CB779-F148-48A0-96A0-62D810F64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1885950"/>
            <a:ext cx="4953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979A"/>
                </a:solidFill>
              </a:defRPr>
            </a:pPr>
            <a:r>
              <a:rPr sz="1350" b="1">
                <a:solidFill>
                  <a:srgbClr val="10979A"/>
                </a:solidFill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B5B3C1C-622D-4AE0-8967-EFDD791E62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224790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4231E"/>
                </a:solidFill>
              </a:defRPr>
            </a:pPr>
            <a:r>
              <a:rPr sz="1725" b="1">
                <a:solidFill>
                  <a:srgbClr val="14231E"/>
                </a:solidFill>
              </a:rPr>
              <a:t>权限清晰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0145269-29B0-4529-92C8-49C783DB8C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2647950"/>
            <a:ext cx="2724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60746D"/>
                </a:solidFill>
              </a:defRPr>
            </a:pPr>
            <a:r>
              <a:rPr sz="1050" b="0">
                <a:solidFill>
                  <a:srgbClr val="60746D"/>
                </a:solidFill>
              </a:rPr>
              <a:t>管理员可审核 UID，基础策略与进阶策略可分层开放，适合用户运营。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83369B1-200D-40F2-A5F5-3CA720C83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1657350"/>
            <a:ext cx="3276600" cy="1504950"/>
          </a:xfrm>
          <a:prstGeom xmlns:a="http://schemas.openxmlformats.org/drawingml/2006/main" prst="roundRect">
            <a:avLst>
              <a:gd name="adj" fmla="val 759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7DF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5374067-E60B-463D-9970-337B4A27F6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1885950"/>
            <a:ext cx="4953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979A"/>
                </a:solidFill>
              </a:defRPr>
            </a:pPr>
            <a:r>
              <a:rPr sz="1350" b="1">
                <a:solidFill>
                  <a:srgbClr val="10979A"/>
                </a:solidFill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773ED67-8F3C-4E22-A269-A756502C1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24790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4231E"/>
                </a:solidFill>
              </a:defRPr>
            </a:pPr>
            <a:r>
              <a:rPr sz="1725" b="1">
                <a:solidFill>
                  <a:srgbClr val="14231E"/>
                </a:solidFill>
              </a:rPr>
              <a:t>流程可控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D93510F-72ED-465D-B4BA-5E9D49E12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647950"/>
            <a:ext cx="2724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60746D"/>
                </a:solidFill>
              </a:defRPr>
            </a:pPr>
            <a:r>
              <a:rPr sz="1050" b="0">
                <a:solidFill>
                  <a:srgbClr val="60746D"/>
                </a:solidFill>
              </a:rPr>
              <a:t>启动、停止、只停止不平仓、停止并尝试平仓等关键动作都更清楚。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32E456D-A480-4973-BACD-6AAD3E447E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57600"/>
            <a:ext cx="3276600" cy="1504950"/>
          </a:xfrm>
          <a:prstGeom xmlns:a="http://schemas.openxmlformats.org/drawingml/2006/main" prst="roundRect">
            <a:avLst>
              <a:gd name="adj" fmla="val 759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7DF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152C9F5-9A0B-4135-8406-45A201C82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886200"/>
            <a:ext cx="4953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979A"/>
                </a:solidFill>
              </a:defRPr>
            </a:pPr>
            <a:r>
              <a:rPr sz="1350" b="1">
                <a:solidFill>
                  <a:srgbClr val="10979A"/>
                </a:solidFill>
              </a:rPr>
              <a:t>04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6FA1E28-4DFF-48E0-9462-4F46F85C4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24815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4231E"/>
                </a:solidFill>
              </a:defRPr>
            </a:pPr>
            <a:r>
              <a:rPr sz="1725" b="1">
                <a:solidFill>
                  <a:srgbClr val="14231E"/>
                </a:solidFill>
              </a:rPr>
              <a:t>数据可追踪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9E25B03-AB5A-413E-BB74-C7F093C914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648200"/>
            <a:ext cx="2724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60746D"/>
                </a:solidFill>
              </a:defRPr>
            </a:pPr>
            <a:r>
              <a:rPr sz="1050" b="0">
                <a:solidFill>
                  <a:srgbClr val="60746D"/>
                </a:solidFill>
              </a:rPr>
              <a:t>委托次数、方向统计、失败原因、真实平仓收益都能回到同一套记录里。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C232F19-3C28-4F4E-A397-79AAE7C15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3657600"/>
            <a:ext cx="3276600" cy="1504950"/>
          </a:xfrm>
          <a:prstGeom xmlns:a="http://schemas.openxmlformats.org/drawingml/2006/main" prst="roundRect">
            <a:avLst>
              <a:gd name="adj" fmla="val 759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7DF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6E31584-09FE-4CDB-A40F-61B18BA59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3886200"/>
            <a:ext cx="4953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979A"/>
                </a:solidFill>
              </a:defRPr>
            </a:pPr>
            <a:r>
              <a:rPr sz="1350" b="1">
                <a:solidFill>
                  <a:srgbClr val="10979A"/>
                </a:solidFill>
              </a:rPr>
              <a:t>05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AC3DF39-3EAE-4802-A158-03340D285E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424815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4231E"/>
                </a:solidFill>
              </a:defRPr>
            </a:pPr>
            <a:r>
              <a:rPr sz="1725" b="1">
                <a:solidFill>
                  <a:srgbClr val="14231E"/>
                </a:solidFill>
              </a:rPr>
              <a:t>减少重复单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97F1A61-7AA9-484B-B112-64676E118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4648200"/>
            <a:ext cx="2724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60746D"/>
                </a:solidFill>
              </a:defRPr>
            </a:pPr>
            <a:r>
              <a:rPr sz="1050" b="0">
                <a:solidFill>
                  <a:srgbClr val="60746D"/>
                </a:solidFill>
              </a:rPr>
              <a:t>同策略、同方向、同点位会自动去重，降低短时间重复委托。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E3EBA74-FE7D-48AB-A7DE-493608541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657600"/>
            <a:ext cx="3276600" cy="1504950"/>
          </a:xfrm>
          <a:prstGeom xmlns:a="http://schemas.openxmlformats.org/drawingml/2006/main" prst="roundRect">
            <a:avLst>
              <a:gd name="adj" fmla="val 759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7DF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337F99A-F606-4522-AA06-A796219841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886200"/>
            <a:ext cx="4953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979A"/>
                </a:solidFill>
              </a:defRPr>
            </a:pPr>
            <a:r>
              <a:rPr sz="1350" b="1">
                <a:solidFill>
                  <a:srgbClr val="10979A"/>
                </a:solidFill>
              </a:rPr>
              <a:t>06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9ADF6C6-69DF-44FB-9073-55539EFEE9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4815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4231E"/>
                </a:solidFill>
              </a:defRPr>
            </a:pPr>
            <a:r>
              <a:rPr sz="1725" b="1">
                <a:solidFill>
                  <a:srgbClr val="14231E"/>
                </a:solidFill>
              </a:rPr>
              <a:t>适合小额验证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2D77E50-8A6F-4A39-8241-901F3F5E8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648200"/>
            <a:ext cx="2724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60746D"/>
                </a:solidFill>
              </a:defRPr>
            </a:pPr>
            <a:r>
              <a:rPr sz="1050" b="0">
                <a:solidFill>
                  <a:srgbClr val="60746D"/>
                </a:solidFill>
              </a:rPr>
              <a:t>先用小额测试确认 API 与下单链路，再决定是否持续运行策略。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881365B-D333-41C9-89D1-CC5995460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00800"/>
            <a:ext cx="8953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8AA098"/>
                </a:solidFill>
              </a:defRPr>
            </a:pPr>
            <a:r>
              <a:rPr sz="825" b="0">
                <a:solidFill>
                  <a:srgbClr val="8AA098"/>
                </a:solidFill>
              </a:rPr>
              <a:t>自动化交易存在风险，历史表现不代表未来结果。建议先小额验证，并根据自身风险承受能力使用。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88C58E6-4170-4D49-9FE5-3BAD32523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6400800"/>
            <a:ext cx="1238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8AA098"/>
                </a:solidFill>
              </a:defRPr>
            </a:pPr>
            <a:r>
              <a:rPr sz="825" b="0">
                <a:solidFill>
                  <a:srgbClr val="8AA098"/>
                </a:solidFill>
              </a:rPr>
              <a:t>weexnova.com</a:t>
            </a:r>
          </a:p>
        </p:txBody>
      </p:sp>
    </p:spTree>
    <p:extLst>
      <p:ext uri="{BB962C8B-B14F-4D97-AF65-F5344CB8AC3E}">
        <p14:creationId xmlns:p14="http://schemas.microsoft.com/office/powerpoint/2010/main" val="310183381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B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4C37AD0-D30E-4683-92B8-1ABEE1A728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0979A"/>
                </a:solidFill>
              </a:defRPr>
            </a:pPr>
            <a:r>
              <a:rPr sz="975" b="1">
                <a:solidFill>
                  <a:srgbClr val="10979A"/>
                </a:solidFill>
              </a:rPr>
              <a:t>WEEX NOVA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46E3946-34DA-4A1E-8888-BAA40EECA9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7239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4231E"/>
                </a:solidFill>
              </a:defRPr>
            </a:pPr>
            <a:r>
              <a:rPr sz="2700" b="1">
                <a:solidFill>
                  <a:srgbClr val="14231E"/>
                </a:solidFill>
              </a:rPr>
              <a:t>核心功能模块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DA392CC-C08B-4A97-936F-23806E8EA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361950"/>
            <a:ext cx="857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8AA098"/>
                </a:solidFill>
              </a:defRPr>
            </a:pPr>
            <a:r>
              <a:rPr sz="975" b="1">
                <a:solidFill>
                  <a:srgbClr val="8AA098"/>
                </a:solidFill>
              </a:rPr>
              <a:t>5 / 7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79DE74D-46D3-4536-A3E8-A1B1AB6CB8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657350"/>
            <a:ext cx="4857750" cy="3638550"/>
          </a:xfrm>
          <a:prstGeom xmlns:a="http://schemas.openxmlformats.org/drawingml/2006/main" prst="roundRect">
            <a:avLst>
              <a:gd name="adj" fmla="val 31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7DF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1CD55A1-8275-453F-BBB0-ABCD744CFC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1657350"/>
            <a:ext cx="4857750" cy="3638550"/>
          </a:xfrm>
          <a:prstGeom xmlns:a="http://schemas.openxmlformats.org/drawingml/2006/main" prst="roundRect">
            <a:avLst>
              <a:gd name="adj" fmla="val 31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7DF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4F265B7-6CCA-4D1C-A6CB-D4A8BEAB6E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000250"/>
            <a:ext cx="2095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76B6E"/>
                </a:solidFill>
              </a:defRPr>
            </a:pPr>
            <a:r>
              <a:rPr sz="1950" b="1">
                <a:solidFill>
                  <a:srgbClr val="076B6E"/>
                </a:solidFill>
              </a:rPr>
              <a:t>用户侧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7B32C04-7C8D-4025-8C0E-FFD76CCAE8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2000250"/>
            <a:ext cx="2476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76B6E"/>
                </a:solidFill>
              </a:defRPr>
            </a:pPr>
            <a:r>
              <a:rPr sz="1950" b="1">
                <a:solidFill>
                  <a:srgbClr val="076B6E"/>
                </a:solidFill>
              </a:rPr>
              <a:t>管理侧 / 运营侧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6DC63A3-0C68-4856-A8A5-D3F4C7D65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7146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0979A"/>
          </a:solidFill>
          <a:ln xmlns:a="http://schemas.openxmlformats.org/drawingml/2006/main" w="9525">
            <a:solidFill>
              <a:srgbClr val="10979A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2781540-283E-4578-856E-7E517B3F3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2647950"/>
            <a:ext cx="3581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0746D"/>
                </a:solidFill>
              </a:defRPr>
            </a:pPr>
            <a:r>
              <a:rPr sz="1425" b="0">
                <a:solidFill>
                  <a:srgbClr val="60746D"/>
                </a:solidFill>
              </a:rPr>
              <a:t>WEEX 合约 API 绑定与验证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4C514A2-770B-4F18-83C8-E08D641B0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22897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0979A"/>
          </a:solidFill>
          <a:ln xmlns:a="http://schemas.openxmlformats.org/drawingml/2006/main" w="9525">
            <a:solidFill>
              <a:srgbClr val="10979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D1D9A63-88BD-4545-B95F-C80F3B835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162300"/>
            <a:ext cx="3581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0746D"/>
                </a:solidFill>
              </a:defRPr>
            </a:pPr>
            <a:r>
              <a:rPr sz="1425" b="0">
                <a:solidFill>
                  <a:srgbClr val="60746D"/>
                </a:solidFill>
              </a:rPr>
              <a:t>BTC / ETH 实时行情与涨跌幅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075A950-D50A-4B2A-8C72-A7E455833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7433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0979A"/>
          </a:solidFill>
          <a:ln xmlns:a="http://schemas.openxmlformats.org/drawingml/2006/main" w="9525">
            <a:solidFill>
              <a:srgbClr val="10979A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23FEB2A-84AF-4C52-AE64-00FC275AAA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676650"/>
            <a:ext cx="3581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0746D"/>
                </a:solidFill>
              </a:defRPr>
            </a:pPr>
            <a:r>
              <a:rPr sz="1425" b="0">
                <a:solidFill>
                  <a:srgbClr val="60746D"/>
                </a:solidFill>
              </a:rPr>
              <a:t>今日策略推荐与行情辅助判断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65A1123-05E7-4538-BFFB-31E2D212D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25767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0979A"/>
          </a:solidFill>
          <a:ln xmlns:a="http://schemas.openxmlformats.org/drawingml/2006/main" w="9525">
            <a:solidFill>
              <a:srgbClr val="10979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6501842-65F8-4D12-A9C5-CCC2B4641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4191000"/>
            <a:ext cx="3581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0746D"/>
                </a:solidFill>
              </a:defRPr>
            </a:pPr>
            <a:r>
              <a:rPr sz="1425" b="0">
                <a:solidFill>
                  <a:srgbClr val="60746D"/>
                </a:solidFill>
              </a:rPr>
              <a:t>实盘小额测试单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AF05DCC-226D-41A0-8321-5ADE10FED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7146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0979A"/>
          </a:solidFill>
          <a:ln xmlns:a="http://schemas.openxmlformats.org/drawingml/2006/main" w="9525">
            <a:solidFill>
              <a:srgbClr val="10979A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4C56568-CDD9-42B9-B110-A2DE7C75A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2647950"/>
            <a:ext cx="3581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0746D"/>
                </a:solidFill>
              </a:defRPr>
            </a:pPr>
            <a:r>
              <a:rPr sz="1425" b="0">
                <a:solidFill>
                  <a:srgbClr val="60746D"/>
                </a:solidFill>
              </a:rPr>
              <a:t>策略执行中心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777B83B-3C39-4973-8B37-36CFB6413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22897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0979A"/>
          </a:solidFill>
          <a:ln xmlns:a="http://schemas.openxmlformats.org/drawingml/2006/main" w="9525">
            <a:solidFill>
              <a:srgbClr val="10979A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6F174FA-CD2F-4CA6-A82E-B796BF2F7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3162300"/>
            <a:ext cx="3581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0746D"/>
                </a:solidFill>
              </a:defRPr>
            </a:pPr>
            <a:r>
              <a:rPr sz="1425" b="0">
                <a:solidFill>
                  <a:srgbClr val="60746D"/>
                </a:solidFill>
              </a:rPr>
              <a:t>运行策略状态与数据面板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1EA70D8-3218-4A84-807F-4239863DB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7433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0979A"/>
          </a:solidFill>
          <a:ln xmlns:a="http://schemas.openxmlformats.org/drawingml/2006/main" w="9525">
            <a:solidFill>
              <a:srgbClr val="10979A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FBEFC1D-5FB5-4DBA-8225-79F6A0F83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3676650"/>
            <a:ext cx="3581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0746D"/>
                </a:solidFill>
              </a:defRPr>
            </a:pPr>
            <a:r>
              <a:rPr sz="1425" b="0">
                <a:solidFill>
                  <a:srgbClr val="60746D"/>
                </a:solidFill>
              </a:rPr>
              <a:t>真实平仓收益同步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122383F-8CAB-487B-B723-7EFC59CD5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25767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0979A"/>
          </a:solidFill>
          <a:ln xmlns:a="http://schemas.openxmlformats.org/drawingml/2006/main" w="9525">
            <a:solidFill>
              <a:srgbClr val="10979A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2F26359-A691-40A8-BCC1-CBAA1EF846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4191000"/>
            <a:ext cx="3581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0746D"/>
                </a:solidFill>
              </a:defRPr>
            </a:pPr>
            <a:r>
              <a:rPr sz="1425" b="0">
                <a:solidFill>
                  <a:srgbClr val="60746D"/>
                </a:solidFill>
              </a:rPr>
              <a:t>操作记录与筛选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95B4AD8-3A8C-47C1-B511-3363116DD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5619750"/>
            <a:ext cx="6096000" cy="4381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DF4EA"/>
          </a:solidFill>
          <a:ln xmlns:a="http://schemas.openxmlformats.org/drawingml/2006/main" w="9525">
            <a:solidFill>
              <a:srgbClr val="BEE2D7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87152D5-F15B-4B9C-8831-9E14D806D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5743575"/>
            <a:ext cx="552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76B6E"/>
                </a:solidFill>
              </a:defRPr>
            </a:pPr>
            <a:r>
              <a:rPr sz="1275" b="1">
                <a:solidFill>
                  <a:srgbClr val="076B6E"/>
                </a:solidFill>
              </a:rPr>
              <a:t>从选择到执行都清晰，让策略运行过程更容易被理解和追踪。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12A06AB-3AE0-43EE-A6DB-DE4BDCE64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00800"/>
            <a:ext cx="8953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8AA098"/>
                </a:solidFill>
              </a:defRPr>
            </a:pPr>
            <a:r>
              <a:rPr sz="825" b="0">
                <a:solidFill>
                  <a:srgbClr val="8AA098"/>
                </a:solidFill>
              </a:rPr>
              <a:t>自动化交易存在风险，历史表现不代表未来结果。建议先小额验证，并根据自身风险承受能力使用。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B0BE64F-FA98-455F-A564-73764D2EB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6400800"/>
            <a:ext cx="1238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8AA098"/>
                </a:solidFill>
              </a:defRPr>
            </a:pPr>
            <a:r>
              <a:rPr sz="825" b="0">
                <a:solidFill>
                  <a:srgbClr val="8AA098"/>
                </a:solidFill>
              </a:rPr>
              <a:t>weexnova.com</a:t>
            </a:r>
          </a:p>
        </p:txBody>
      </p:sp>
    </p:spTree>
    <p:extLst>
      <p:ext uri="{BB962C8B-B14F-4D97-AF65-F5344CB8AC3E}">
        <p14:creationId xmlns:p14="http://schemas.microsoft.com/office/powerpoint/2010/main" val="108409262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B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F446716-E23C-49FE-A6E5-5D5A6D777E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0979A"/>
                </a:solidFill>
              </a:defRPr>
            </a:pPr>
            <a:r>
              <a:rPr sz="975" b="1">
                <a:solidFill>
                  <a:srgbClr val="10979A"/>
                </a:solidFill>
              </a:rPr>
              <a:t>WEEX NOVA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B242378-74EC-40E6-A225-74A88C2CEB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7239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4231E"/>
                </a:solidFill>
              </a:defRPr>
            </a:pPr>
            <a:r>
              <a:rPr sz="2700" b="1">
                <a:solidFill>
                  <a:srgbClr val="14231E"/>
                </a:solidFill>
              </a:rPr>
              <a:t>适合哪些用户和场景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7628EE5-4DFB-422D-9311-7551FEEF6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361950"/>
            <a:ext cx="857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8AA098"/>
                </a:solidFill>
              </a:defRPr>
            </a:pPr>
            <a:r>
              <a:rPr sz="975" b="1">
                <a:solidFill>
                  <a:srgbClr val="8AA098"/>
                </a:solidFill>
              </a:rPr>
              <a:t>6 / 7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36B0821-6A6F-41CE-8B0C-2CB06BC1B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866900"/>
            <a:ext cx="4762500" cy="1352550"/>
          </a:xfrm>
          <a:prstGeom xmlns:a="http://schemas.openxmlformats.org/drawingml/2006/main" prst="roundRect">
            <a:avLst>
              <a:gd name="adj" fmla="val 845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7DF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439B54A-3CCF-487C-9DC7-DA6EF4EB45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114550"/>
            <a:ext cx="41910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DF4EA"/>
          </a:solidFill>
          <a:ln xmlns:a="http://schemas.openxmlformats.org/drawingml/2006/main" w="9525">
            <a:solidFill>
              <a:srgbClr val="BEE2D7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16FEA3D-2291-4F57-9642-6B1A8D048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181225"/>
            <a:ext cx="2286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76B6E"/>
                </a:solidFill>
              </a:defRPr>
            </a:pPr>
            <a:r>
              <a:rPr sz="975" b="1">
                <a:solidFill>
                  <a:srgbClr val="076B6E"/>
                </a:solidFill>
              </a:rPr>
              <a:t>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DC9A656-4AB0-4037-B010-A9A6471C57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90700" y="2133600"/>
            <a:ext cx="2476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4231E"/>
                </a:solidFill>
              </a:defRPr>
            </a:pPr>
            <a:r>
              <a:rPr sz="1875" b="1">
                <a:solidFill>
                  <a:srgbClr val="14231E"/>
                </a:solidFill>
              </a:rPr>
              <a:t>短线交易用户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CB264CB-3AF5-4E6D-B9B7-55876BFC3E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90700" y="2590800"/>
            <a:ext cx="314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0746D"/>
                </a:solidFill>
              </a:defRPr>
            </a:pPr>
            <a:r>
              <a:rPr sz="1125" b="0">
                <a:solidFill>
                  <a:srgbClr val="60746D"/>
                </a:solidFill>
              </a:rPr>
              <a:t>希望减少盯盘和临时追单，用更规则化的方式执行策略。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68E9FC3-609C-4B08-B736-C074E6E822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866900"/>
            <a:ext cx="4762500" cy="1352550"/>
          </a:xfrm>
          <a:prstGeom xmlns:a="http://schemas.openxmlformats.org/drawingml/2006/main" prst="roundRect">
            <a:avLst>
              <a:gd name="adj" fmla="val 845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7DF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6EB9EA5-CF2A-4318-8326-84AD13950E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114550"/>
            <a:ext cx="41910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DF4EA"/>
          </a:solidFill>
          <a:ln xmlns:a="http://schemas.openxmlformats.org/drawingml/2006/main" w="9525">
            <a:solidFill>
              <a:srgbClr val="BEE2D7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67CFF54-6D50-4BA7-8767-0F66B7DF1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2181225"/>
            <a:ext cx="2286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76B6E"/>
                </a:solidFill>
              </a:defRPr>
            </a:pPr>
            <a:r>
              <a:rPr sz="975" b="1">
                <a:solidFill>
                  <a:srgbClr val="076B6E"/>
                </a:solidFill>
              </a:rPr>
              <a:t>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34BEF81-BB2F-4CF3-BFE7-9B2A442496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2133600"/>
            <a:ext cx="2476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4231E"/>
                </a:solidFill>
              </a:defRPr>
            </a:pPr>
            <a:r>
              <a:rPr sz="1875" b="1">
                <a:solidFill>
                  <a:srgbClr val="14231E"/>
                </a:solidFill>
              </a:rPr>
              <a:t>策略服务团队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909021B-7A82-4A9D-B3C6-B8E81D98C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2590800"/>
            <a:ext cx="314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0746D"/>
                </a:solidFill>
              </a:defRPr>
            </a:pPr>
            <a:r>
              <a:rPr sz="1125" b="0">
                <a:solidFill>
                  <a:srgbClr val="60746D"/>
                </a:solidFill>
              </a:rPr>
              <a:t>需要审核用户、分层开放策略，并追踪策略执行结果。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7D5BD6B-7B18-4573-A0F7-4BB5AB8C56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829050"/>
            <a:ext cx="4762500" cy="1352550"/>
          </a:xfrm>
          <a:prstGeom xmlns:a="http://schemas.openxmlformats.org/drawingml/2006/main" prst="roundRect">
            <a:avLst>
              <a:gd name="adj" fmla="val 845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7DF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0D7B128-47F2-4446-B7AB-2A1C34E64E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076700"/>
            <a:ext cx="41910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DF4EA"/>
          </a:solidFill>
          <a:ln xmlns:a="http://schemas.openxmlformats.org/drawingml/2006/main" w="9525">
            <a:solidFill>
              <a:srgbClr val="BEE2D7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C6FC92C-0500-473B-ACE2-B568892459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143375"/>
            <a:ext cx="2286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76B6E"/>
                </a:solidFill>
              </a:defRPr>
            </a:pPr>
            <a:r>
              <a:rPr sz="975" b="1">
                <a:solidFill>
                  <a:srgbClr val="076B6E"/>
                </a:solidFill>
              </a:rPr>
              <a:t>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44143F9-918A-453C-AFE9-4FFAA440FB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90700" y="4095750"/>
            <a:ext cx="2476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4231E"/>
                </a:solidFill>
              </a:defRPr>
            </a:pPr>
            <a:r>
              <a:rPr sz="1875" b="1">
                <a:solidFill>
                  <a:srgbClr val="14231E"/>
                </a:solidFill>
              </a:rPr>
              <a:t>合约新手用户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457E476-876A-40D1-90E4-F960416E3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90700" y="4552950"/>
            <a:ext cx="314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0746D"/>
                </a:solidFill>
              </a:defRPr>
            </a:pPr>
            <a:r>
              <a:rPr sz="1125" b="0">
                <a:solidFill>
                  <a:srgbClr val="60746D"/>
                </a:solidFill>
              </a:rPr>
              <a:t>希望先通过小额测试理解 API、数量、策略运行和停止逻辑。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430BD8B-71A1-4CC2-8583-A9D5213367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829050"/>
            <a:ext cx="4762500" cy="1352550"/>
          </a:xfrm>
          <a:prstGeom xmlns:a="http://schemas.openxmlformats.org/drawingml/2006/main" prst="roundRect">
            <a:avLst>
              <a:gd name="adj" fmla="val 845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7DF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893C0F1-FDD4-40A1-9B8C-9A8F13899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076700"/>
            <a:ext cx="41910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DF4EA"/>
          </a:solidFill>
          <a:ln xmlns:a="http://schemas.openxmlformats.org/drawingml/2006/main" w="9525">
            <a:solidFill>
              <a:srgbClr val="BEE2D7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184E6DE-1880-4515-B3B6-F9E36A5D5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4143375"/>
            <a:ext cx="2286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76B6E"/>
                </a:solidFill>
              </a:defRPr>
            </a:pPr>
            <a:r>
              <a:rPr sz="975" b="1">
                <a:solidFill>
                  <a:srgbClr val="076B6E"/>
                </a:solidFill>
              </a:rPr>
              <a:t>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919866E-F470-4B3E-BD04-BFC2897FCE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4095750"/>
            <a:ext cx="2476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4231E"/>
                </a:solidFill>
              </a:defRPr>
            </a:pPr>
            <a:r>
              <a:rPr sz="1875" b="1">
                <a:solidFill>
                  <a:srgbClr val="14231E"/>
                </a:solidFill>
              </a:rPr>
              <a:t>复盘型用户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220AA62-5AB4-45AA-A63D-686498443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4552950"/>
            <a:ext cx="314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0746D"/>
                </a:solidFill>
              </a:defRPr>
            </a:pPr>
            <a:r>
              <a:rPr sz="1125" b="0">
                <a:solidFill>
                  <a:srgbClr val="60746D"/>
                </a:solidFill>
              </a:rPr>
              <a:t>关注真实委托、平仓收益、失败原因和策略执行过程。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33CC5C6-8D88-4477-A210-971620186F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00800"/>
            <a:ext cx="8953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8AA098"/>
                </a:solidFill>
              </a:defRPr>
            </a:pPr>
            <a:r>
              <a:rPr sz="825" b="0">
                <a:solidFill>
                  <a:srgbClr val="8AA098"/>
                </a:solidFill>
              </a:rPr>
              <a:t>自动化交易存在风险，历史表现不代表未来结果。建议先小额验证，并根据自身风险承受能力使用。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B855720-3498-4D04-B070-9157714A8C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6400800"/>
            <a:ext cx="1238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8AA098"/>
                </a:solidFill>
              </a:defRPr>
            </a:pPr>
            <a:r>
              <a:rPr sz="825" b="0">
                <a:solidFill>
                  <a:srgbClr val="8AA098"/>
                </a:solidFill>
              </a:rPr>
              <a:t>weexnova.com</a:t>
            </a:r>
          </a:p>
        </p:txBody>
      </p:sp>
    </p:spTree>
    <p:extLst>
      <p:ext uri="{BB962C8B-B14F-4D97-AF65-F5344CB8AC3E}">
        <p14:creationId xmlns:p14="http://schemas.microsoft.com/office/powerpoint/2010/main" val="76781542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B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8CE766F-A26A-4D53-9270-6C806A1CE9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57200"/>
            <a:ext cx="11163300" cy="5943600"/>
          </a:xfrm>
          <a:prstGeom xmlns:a="http://schemas.openxmlformats.org/drawingml/2006/main" prst="roundRect">
            <a:avLst>
              <a:gd name="adj" fmla="val 2564"/>
            </a:avLst>
          </a:prstGeom>
          <a:solidFill xmlns:a="http://schemas.openxmlformats.org/drawingml/2006/main">
            <a:srgbClr val="EFF8F3"/>
          </a:solidFill>
          <a:ln xmlns:a="http://schemas.openxmlformats.org/drawingml/2006/main" w="9525">
            <a:solidFill>
              <a:srgbClr val="D7E7D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3A2D4E3-DD49-4ECE-ACE1-417E96B24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1066800"/>
            <a:ext cx="4000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14231E"/>
                </a:solidFill>
              </a:defRPr>
            </a:pPr>
            <a:r>
              <a:rPr sz="3750" b="1">
                <a:solidFill>
                  <a:srgbClr val="14231E"/>
                </a:solidFill>
              </a:rPr>
              <a:t>WEEX Nova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B44697C-C780-4020-8A96-0E812DF14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866900"/>
            <a:ext cx="7429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76B6E"/>
                </a:solidFill>
              </a:defRPr>
            </a:pPr>
            <a:r>
              <a:rPr sz="2100" b="1">
                <a:solidFill>
                  <a:srgbClr val="076B6E"/>
                </a:solidFill>
              </a:rPr>
              <a:t>让合约策略执行更清晰、更可控、更容易复盘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96FC2A5-ED86-478D-98BA-268B020D85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84797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0979A"/>
          </a:solidFill>
          <a:ln xmlns:a="http://schemas.openxmlformats.org/drawingml/2006/main" w="9525">
            <a:solidFill>
              <a:srgbClr val="10979A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BD20F3D-E195-4B91-AB0E-11C92E5C1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781300"/>
            <a:ext cx="7581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4231E"/>
                </a:solidFill>
              </a:defRPr>
            </a:pPr>
            <a:r>
              <a:rPr sz="1650" b="0">
                <a:solidFill>
                  <a:srgbClr val="14231E"/>
                </a:solidFill>
              </a:rPr>
              <a:t>把策略执行从“手动盯盘”升级成“流程化工作台”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FD24BE1-D759-470E-93C9-B4CDEC9F44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38137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0979A"/>
          </a:solidFill>
          <a:ln xmlns:a="http://schemas.openxmlformats.org/drawingml/2006/main" w="9525">
            <a:solidFill>
              <a:srgbClr val="10979A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977FC94-24B8-426F-8AD3-0FD71608E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314700"/>
            <a:ext cx="7581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4231E"/>
                </a:solidFill>
              </a:defRPr>
            </a:pPr>
            <a:r>
              <a:rPr sz="1650" b="0">
                <a:solidFill>
                  <a:srgbClr val="14231E"/>
                </a:solidFill>
              </a:rPr>
              <a:t>把 API、权限、行情、测试、自动委托和收益同步放到同一条链路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09BF04F-8EF1-48DE-8521-5B97573BB4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91477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0979A"/>
          </a:solidFill>
          <a:ln xmlns:a="http://schemas.openxmlformats.org/drawingml/2006/main" w="9525">
            <a:solidFill>
              <a:srgbClr val="10979A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35B6739-0B1C-4EEA-BFF2-6F1B46532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848100"/>
            <a:ext cx="7581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4231E"/>
                </a:solidFill>
              </a:defRPr>
            </a:pPr>
            <a:r>
              <a:rPr sz="1650" b="0">
                <a:solidFill>
                  <a:srgbClr val="14231E"/>
                </a:solidFill>
              </a:rPr>
              <a:t>适合先小额验证，再逐步扩大使用范围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CA573C1-6230-4A04-8F35-4BA8383F7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53000"/>
            <a:ext cx="4095750" cy="704850"/>
          </a:xfrm>
          <a:prstGeom xmlns:a="http://schemas.openxmlformats.org/drawingml/2006/main" prst="roundRect">
            <a:avLst>
              <a:gd name="adj" fmla="val 162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7D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84808CD-5906-42E1-98FC-90F0227D0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143500"/>
            <a:ext cx="762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76B6E"/>
                </a:solidFill>
              </a:defRPr>
            </a:pPr>
            <a:r>
              <a:rPr sz="1275" b="1">
                <a:solidFill>
                  <a:srgbClr val="076B6E"/>
                </a:solidFill>
              </a:rPr>
              <a:t>官网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FF024D0-7EF6-450A-972B-141894891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143500"/>
            <a:ext cx="228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4231E"/>
                </a:solidFill>
              </a:defRPr>
            </a:pPr>
            <a:r>
              <a:rPr sz="1500" b="1">
                <a:solidFill>
                  <a:srgbClr val="14231E"/>
                </a:solidFill>
              </a:rPr>
              <a:t>weexnova.com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4B5721B-09CE-411D-8B20-3A4D2D122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00800"/>
            <a:ext cx="8953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8AA098"/>
                </a:solidFill>
              </a:defRPr>
            </a:pPr>
            <a:r>
              <a:rPr sz="825" b="0">
                <a:solidFill>
                  <a:srgbClr val="8AA098"/>
                </a:solidFill>
              </a:rPr>
              <a:t>自动化交易存在风险，历史表现不代表未来结果。建议先小额验证，并根据自身风险承受能力使用。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4EBDE56-774D-4620-A2FB-3CE1D318F6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6400800"/>
            <a:ext cx="1238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8AA098"/>
                </a:solidFill>
              </a:defRPr>
            </a:pPr>
            <a:r>
              <a:rPr sz="825" b="0">
                <a:solidFill>
                  <a:srgbClr val="8AA098"/>
                </a:solidFill>
              </a:rPr>
              <a:t>weexnova.com</a:t>
            </a:r>
          </a:p>
        </p:txBody>
      </p:sp>
    </p:spTree>
    <p:extLst>
      <p:ext uri="{BB962C8B-B14F-4D97-AF65-F5344CB8AC3E}">
        <p14:creationId xmlns:p14="http://schemas.microsoft.com/office/powerpoint/2010/main" val="25878342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2026-07-16T14:19:38.0850000Z</dcterms:created>
  <dcterms:modified xsi:type="dcterms:W3CDTF">2026-07-16T14:19:38.0850000Z</dcterms:modified>
</coreProperties>
</file>